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  <p:sldId id="259" r:id="rId10"/>
    <p:sldId id="260" r:id="rId11"/>
    <p:sldId id="261" r:id="rId12"/>
  </p:sldIdLst>
  <p:sldSz cx="12188952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png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548640"/>
            <a:ext cx="5486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b="1">
                <a:solidFill>
                  <a:srgbClr val="075D5D"/>
                </a:solidFill>
              </a:defRPr>
            </a:pPr>
            <a:r>
              <a:t>수출 준비 도우미 · 시장진출 제안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2103120"/>
            <a:ext cx="10515600" cy="14630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4400" b="1">
                <a:solidFill>
                  <a:srgbClr val="0B1220"/>
                </a:solidFill>
              </a:defRPr>
            </a:pPr>
            <a:r>
              <a:t>니할글로벌 일본 시장진출 제안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3566160"/>
            <a:ext cx="100584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800" b="0">
                <a:solidFill>
                  <a:srgbClr val="64748B"/>
                </a:solidFill>
              </a:defRPr>
            </a:pPr>
            <a:r>
              <a:t>일본 시장진출 전략 요약 · 2026-08-12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73152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600" b="1">
                <a:solidFill>
                  <a:srgbClr val="0B1220"/>
                </a:solidFill>
              </a:defRPr>
            </a:pPr>
            <a:r>
              <a:t>1. 제품 개요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188720"/>
            <a:ext cx="5852160" cy="8229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b="0">
                <a:solidFill>
                  <a:srgbClr val="64748B"/>
                </a:solidFill>
              </a:defRPr>
            </a:pPr>
            <a:r>
              <a:t>화장품·뷰티 대표상품 — 제품명·성분·효능·인증은 확인 후 확정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58521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 b="0">
                <a:solidFill>
                  <a:srgbClr val="0B1220"/>
                </a:solidFill>
              </a:defRPr>
            </a:pPr>
            <a:r>
              <a:t>•  화장품·뷰티 카테고리 대표상품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514600"/>
            <a:ext cx="58521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 b="0">
                <a:solidFill>
                  <a:srgbClr val="0B1220"/>
                </a:solidFill>
              </a:defRPr>
            </a:pPr>
            <a:r>
              <a:t>•  국내 참고가격 50,000원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017520"/>
            <a:ext cx="58521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 b="0">
                <a:solidFill>
                  <a:srgbClr val="0B1220"/>
                </a:solidFill>
              </a:defRPr>
            </a:pPr>
            <a:r>
              <a:t>•  특허·지재권 보유 정보(상품 적용 범위 확인 필요)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3520440"/>
            <a:ext cx="58521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 b="0">
                <a:solidFill>
                  <a:srgbClr val="0B1220"/>
                </a:solidFill>
              </a:defRPr>
            </a:pPr>
            <a:r>
              <a:t>•  일본 우선·중국·미국 비교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31520" y="4023360"/>
            <a:ext cx="58521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 b="0">
                <a:solidFill>
                  <a:srgbClr val="0B1220"/>
                </a:solidFill>
              </a:defRPr>
            </a:pPr>
            <a:r>
              <a:t>•  20명 예상 고객 페르소나 가설 사전검증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731520" y="4526280"/>
            <a:ext cx="585216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300" b="0">
                <a:solidFill>
                  <a:srgbClr val="0B1220"/>
                </a:solidFill>
              </a:defRPr>
            </a:pPr>
            <a:r>
              <a:t>•  제품명·전성분·용량·효능 근거·해외 인증 TBC</a:t>
            </a:r>
          </a:p>
        </p:txBody>
      </p:sp>
      <p:pic>
        <p:nvPicPr>
          <p:cNvPr id="10" name="Picture 9" descr="hero_w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8000" y="1280160"/>
            <a:ext cx="4754880" cy="316992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858000" y="6035040"/>
            <a:ext cx="475488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00" b="0">
                <a:solidFill>
                  <a:srgbClr val="64748B"/>
                </a:solidFill>
              </a:defRPr>
            </a:pPr>
            <a:r>
              <a:t>제품 비주얼 = AI 실생성 (gpt-image-2)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600" b="1">
                <a:solidFill>
                  <a:srgbClr val="0B1220"/>
                </a:solidFill>
              </a:defRPr>
            </a:pPr>
            <a:r>
              <a:t>2. 시장 조사 — 일본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2011680"/>
            <a:ext cx="10515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b="0">
                <a:solidFill>
                  <a:srgbClr val="0B1220"/>
                </a:solidFill>
              </a:defRPr>
            </a:pPr>
            <a:r>
              <a:t>•  동아시아 예상 고객 10명의 구매 관심도는 22.5/100으로 낮아 제품 정보 보완이 먼저입니다.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743200"/>
            <a:ext cx="10515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b="0">
                <a:solidFill>
                  <a:srgbClr val="0B1220"/>
                </a:solidFill>
              </a:defRPr>
            </a:pPr>
            <a:r>
              <a:t>•  주요 신뢰 장벽은 품질·안전·브랜드 신뢰였고 일본어·패키지 현지화 요구가 높았습니다.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3474720"/>
            <a:ext cx="10515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b="0">
                <a:solidFill>
                  <a:srgbClr val="0B1220"/>
                </a:solidFill>
              </a:defRPr>
            </a:pPr>
            <a:r>
              <a:t>•  일본 패널 가격 가설은 ¥4,700–5,500, 기준가는 ¥5,100입니다.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4206240"/>
            <a:ext cx="10515600" cy="6400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400" b="0">
                <a:solidFill>
                  <a:srgbClr val="0B1220"/>
                </a:solidFill>
              </a:defRPr>
            </a:pPr>
            <a:r>
              <a:t>•  일본 상업 판매 전 현지 제조판매업 허가 파트너와 성분·표시 검토가 필요합니다.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731520" y="6035040"/>
            <a:ext cx="10058400" cy="3657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000" b="0">
                <a:solidFill>
                  <a:srgbClr val="64748B"/>
                </a:solidFill>
              </a:defRPr>
            </a:pPr>
            <a:r>
              <a:t>출처와 가정은 시장조사 리포트(PDF)에서 확인 — 미확인 제품 정보는 TBC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600" b="1">
                <a:solidFill>
                  <a:srgbClr val="0B1220"/>
                </a:solidFill>
              </a:defRPr>
            </a:pPr>
            <a:r>
              <a:t>3. 예상 매출 시나리오 (1차년도 추정)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/>
        </p:nvGraphicFramePr>
        <p:xfrm>
          <a:off x="731520" y="1463040"/>
          <a:ext cx="10698480" cy="2926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74620"/>
                <a:gridCol w="2674620"/>
                <a:gridCol w="2674620"/>
                <a:gridCol w="2674620"/>
              </a:tblGrid>
              <a:tr h="731520">
                <a:tc>
                  <a:txBody>
                    <a:bodyPr/>
                    <a:lstStyle/>
                    <a:p>
                      <a:pPr>
                        <a:defRPr sz="1300" b="1"/>
                      </a:pPr>
                      <a:r>
                        <a:t>시나리오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1"/>
                      </a:pPr>
                      <a:r>
                        <a:t>연 판매량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1"/>
                      </a:pPr>
                      <a:r>
                        <a:t>연 매출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300" b="1"/>
                      </a:pPr>
                      <a:r>
                        <a:t>가정</a:t>
                      </a:r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pPr>
                        <a:defRPr sz="1400" b="1"/>
                      </a:pPr>
                      <a:r>
                        <a:t>보수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 b="0"/>
                      </a:pPr>
                      <a:r>
                        <a:t>3,000개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 b="0"/>
                      </a:pPr>
                      <a:r>
                        <a:t>1.5억원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 b="0"/>
                      </a:pPr>
                      <a:r>
                        <a:t>소규모 온라인 검증</a:t>
                      </a:r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pPr>
                        <a:defRPr sz="1400" b="1"/>
                      </a:pPr>
                      <a:r>
                        <a:t>기본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 b="0"/>
                      </a:pPr>
                      <a:r>
                        <a:t>10,000개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 b="0"/>
                      </a:pPr>
                      <a:r>
                        <a:t>5.0억원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 b="0"/>
                      </a:pPr>
                      <a:r>
                        <a:t>온라인 + 현지 파트너</a:t>
                      </a:r>
                    </a:p>
                  </a:txBody>
                  <a:tcPr/>
                </a:tc>
              </a:tr>
              <a:tr h="731520">
                <a:tc>
                  <a:txBody>
                    <a:bodyPr/>
                    <a:lstStyle/>
                    <a:p>
                      <a:pPr>
                        <a:defRPr sz="1400" b="1"/>
                      </a:pPr>
                      <a:r>
                        <a:t>공격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 b="0"/>
                      </a:pPr>
                      <a:r>
                        <a:t>30,000개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 b="0"/>
                      </a:pPr>
                      <a:r>
                        <a:t>15.0억원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defRPr sz="1400" b="0"/>
                      </a:pPr>
                      <a:r>
                        <a:t>리테일 입점 + 광고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731520" y="4754880"/>
            <a:ext cx="1005840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100" b="0">
                <a:solidFill>
                  <a:srgbClr val="64748B"/>
                </a:solidFill>
              </a:defRPr>
            </a:pPr>
            <a:r>
              <a:t>산식: 판매량 × 소비자가 50,000원 — 계획 수립용 추정치 (실계약 데이터 아님)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457200"/>
            <a:ext cx="91440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2600" b="1">
                <a:solidFill>
                  <a:srgbClr val="0B1220"/>
                </a:solidFill>
              </a:defRPr>
            </a:pPr>
            <a:r>
              <a:t>4. 해외 진출 액션 플랜 (30·60·90일)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1371600"/>
            <a:ext cx="3474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700" b="1">
                <a:solidFill>
                  <a:srgbClr val="075D5D"/>
                </a:solidFill>
              </a:defRPr>
            </a:pPr>
            <a:r>
              <a:t>~ 30일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2011680"/>
            <a:ext cx="34747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50" b="0">
                <a:solidFill>
                  <a:srgbClr val="0B1220"/>
                </a:solidFill>
              </a:defRPr>
            </a:pPr>
            <a:r>
              <a:t>☐  제품명·성분·효능 근거 확보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731520" y="2697480"/>
            <a:ext cx="34747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50" b="0">
                <a:solidFill>
                  <a:srgbClr val="0B1220"/>
                </a:solidFill>
              </a:defRPr>
            </a:pPr>
            <a:r>
              <a:t>☐  현지 규제·라벨 파트너 검토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31520" y="3383280"/>
            <a:ext cx="34747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50" b="0">
                <a:solidFill>
                  <a:srgbClr val="0B1220"/>
                </a:solidFill>
              </a:defRPr>
            </a:pPr>
            <a:r>
              <a:t>☐  지원사업 증빙 보완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480559" y="1371600"/>
            <a:ext cx="3474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700" b="1">
                <a:solidFill>
                  <a:srgbClr val="075D5D"/>
                </a:solidFill>
              </a:defRPr>
            </a:pPr>
            <a:r>
              <a:t>31 ~ 60일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480559" y="2011680"/>
            <a:ext cx="34747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50" b="0">
                <a:solidFill>
                  <a:srgbClr val="0B1220"/>
                </a:solidFill>
              </a:defRPr>
            </a:pPr>
            <a:r>
              <a:t>☐  실제품 촬영·다국어 현지화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480559" y="2697480"/>
            <a:ext cx="34747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50" b="0">
                <a:solidFill>
                  <a:srgbClr val="0B1220"/>
                </a:solidFill>
              </a:defRPr>
            </a:pPr>
            <a:r>
              <a:t>☐  착지가격·마진 계산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480559" y="3383280"/>
            <a:ext cx="34747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50" b="0">
                <a:solidFill>
                  <a:srgbClr val="0B1220"/>
                </a:solidFill>
              </a:defRPr>
            </a:pPr>
            <a:r>
              <a:t>☐  가격·메시지 소규모 테스트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8229600" y="1371600"/>
            <a:ext cx="3474720" cy="457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700" b="1">
                <a:solidFill>
                  <a:srgbClr val="075D5D"/>
                </a:solidFill>
              </a:defRPr>
            </a:pPr>
            <a:r>
              <a:t>61 ~ 90일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229600" y="2011680"/>
            <a:ext cx="34747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50" b="0">
                <a:solidFill>
                  <a:srgbClr val="0B1220"/>
                </a:solidFill>
              </a:defRPr>
            </a:pPr>
            <a:r>
              <a:t>☐  바이어·채널 접촉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8229600" y="2697480"/>
            <a:ext cx="34747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50" b="0">
                <a:solidFill>
                  <a:srgbClr val="0B1220"/>
                </a:solidFill>
              </a:defRPr>
            </a:pPr>
            <a:r>
              <a:t>☐  규제 검토 후 소량 판매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8229600" y="3383280"/>
            <a:ext cx="3474720" cy="5943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250" b="0">
                <a:solidFill>
                  <a:srgbClr val="0B1220"/>
                </a:solidFill>
              </a:defRPr>
            </a:pPr>
            <a:r>
              <a:t>☐  전환·반품 데이터 리뷰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731520" y="2560320"/>
            <a:ext cx="10515600" cy="9144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3400" b="1">
                <a:solidFill>
                  <a:srgbClr val="0B1220"/>
                </a:solidFill>
              </a:defRPr>
            </a:pPr>
            <a:r>
              <a:t>자료 올리면, 전략부터 서류까지 — 한 번에.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31520" y="3657600"/>
            <a:ext cx="10058400" cy="5486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1500" b="0">
                <a:solidFill>
                  <a:srgbClr val="64748B"/>
                </a:solidFill>
              </a:defRPr>
            </a:pPr>
            <a:r>
              <a:t>수출 준비 도우미 · AI+ 오픈데이터 챌린지 체험판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