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075D5D"/>
                </a:solidFill>
              </a:defRPr>
            </a:pPr>
            <a:r>
              <a:t>수출 준비 도우미 · 시장진출 제안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2103120"/>
            <a:ext cx="10515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400" b="1">
                <a:solidFill>
                  <a:srgbClr val="0B1220"/>
                </a:solidFill>
              </a:defRPr>
            </a:pPr>
            <a:r>
              <a:t>화재 걱정 없는 자동소화 멀티탭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56616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0">
                <a:solidFill>
                  <a:srgbClr val="64748B"/>
                </a:solidFill>
              </a:defRPr>
            </a:pPr>
            <a:r>
              <a:t>미국 시장진출 전략 요약 · 2026-08-11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0B1220"/>
                </a:solidFill>
              </a:defRPr>
            </a:pPr>
            <a:r>
              <a:t>1. 제품 개요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58521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0">
                <a:solidFill>
                  <a:srgbClr val="64748B"/>
                </a:solidFill>
              </a:defRPr>
            </a:pPr>
            <a:r>
              <a:t>화재를 감지하는 순간, 내장 소화 패드가 스스로 진압합니다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011680"/>
            <a:ext cx="5852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0">
                <a:solidFill>
                  <a:srgbClr val="0B1220"/>
                </a:solidFill>
              </a:defRPr>
            </a:pPr>
            <a:r>
              <a:t>•  자동 소화 — 내장 소화 패드가 초기 화재 진압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514600"/>
            <a:ext cx="5852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0">
                <a:solidFill>
                  <a:srgbClr val="0B1220"/>
                </a:solidFill>
              </a:defRPr>
            </a:pPr>
            <a:r>
              <a:t>•  과부하 차단 — 과부하 시 자동 전원 차단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017520"/>
            <a:ext cx="5852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0">
                <a:solidFill>
                  <a:srgbClr val="0B1220"/>
                </a:solidFill>
              </a:defRPr>
            </a:pPr>
            <a:r>
              <a:t>•  15년 수명 — 장기간 소화 성능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520440"/>
            <a:ext cx="5852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0">
                <a:solidFill>
                  <a:srgbClr val="0B1220"/>
                </a:solidFill>
              </a:defRPr>
            </a:pPr>
            <a:r>
              <a:t>•  정부 인증 — 대한민국 정부 인증 혁신제품</a:t>
            </a:r>
          </a:p>
        </p:txBody>
      </p:sp>
      <p:pic>
        <p:nvPicPr>
          <p:cNvPr id="8" name="Picture 7" descr="voltguard_her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1280160"/>
            <a:ext cx="4754880" cy="31699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58000" y="6035040"/>
            <a:ext cx="4754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0">
                <a:solidFill>
                  <a:srgbClr val="64748B"/>
                </a:solidFill>
              </a:defRPr>
            </a:pPr>
            <a:r>
              <a:t>제품 비주얼 = AI 실생성 (gpt-image-2)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0B1220"/>
                </a:solidFill>
              </a:defRPr>
            </a:pPr>
            <a:r>
              <a:t>2. 시장 조사 — 미국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8016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075D5D"/>
                </a:solidFill>
              </a:defRPr>
            </a:pPr>
            <a:r>
              <a:t>비교 경쟁사: 서지보호 멀티탭 · 스마트 플러그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011680"/>
            <a:ext cx="10515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0">
                <a:solidFill>
                  <a:srgbClr val="0B1220"/>
                </a:solidFill>
              </a:defRPr>
            </a:pPr>
            <a:r>
              <a:t>•  자동소화 기능은 기존 서지보호 제품과 차별화됩니다.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743200"/>
            <a:ext cx="10515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0">
                <a:solidFill>
                  <a:srgbClr val="0B1220"/>
                </a:solidFill>
              </a:defRPr>
            </a:pPr>
            <a:r>
              <a:t>•  안전성 증거와 현지 인증 정보가 구매 결정에 중요합니다.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603504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0">
                <a:solidFill>
                  <a:srgbClr val="64748B"/>
                </a:solidFill>
              </a:defRPr>
            </a:pPr>
            <a:r>
              <a:t>출처: 실시간 웹 검색(Tavily) + AI 종합 — 상세는 시장조사 리포트(PDF)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0B1220"/>
                </a:solidFill>
              </a:defRPr>
            </a:pPr>
            <a:r>
              <a:t>3. 예상 매출 시나리오 (1차년도 추정)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463040"/>
          <a:ext cx="1069848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4620"/>
                <a:gridCol w="2674620"/>
                <a:gridCol w="2674620"/>
                <a:gridCol w="2674620"/>
              </a:tblGrid>
              <a:tr h="731520">
                <a:tc>
                  <a:txBody>
                    <a:bodyPr/>
                    <a:lstStyle/>
                    <a:p>
                      <a:pPr>
                        <a:defRPr sz="1300" b="1"/>
                      </a:pPr>
                      <a:r>
                        <a:t>시나리오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300" b="1"/>
                      </a:pPr>
                      <a:r>
                        <a:t>연 판매량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300" b="1"/>
                      </a:pPr>
                      <a:r>
                        <a:t>연 매출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300" b="1"/>
                      </a:pPr>
                      <a:r>
                        <a:t>가정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400" b="1"/>
                      </a:pPr>
                      <a:r>
                        <a:t>보수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 b="0"/>
                      </a:pPr>
                      <a:r>
                        <a:t>3,000대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 b="0"/>
                      </a:pPr>
                      <a:r>
                        <a:t>0.9억원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 b="0"/>
                      </a:pPr>
                      <a:r>
                        <a:t>아마존 단독 · 오가닉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400" b="1"/>
                      </a:pPr>
                      <a:r>
                        <a:t>기본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 b="0"/>
                      </a:pPr>
                      <a:r>
                        <a:t>10,000대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 b="0"/>
                      </a:pPr>
                      <a:r>
                        <a:t>3.0억원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 b="0"/>
                      </a:pPr>
                      <a:r>
                        <a:t>아마존 + 유통사 1곳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pPr>
                        <a:defRPr sz="1400" b="1"/>
                      </a:pPr>
                      <a:r>
                        <a:t>공격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 b="0"/>
                      </a:pPr>
                      <a:r>
                        <a:t>30,000대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 b="0"/>
                      </a:pPr>
                      <a:r>
                        <a:t>9.0억원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 b="0"/>
                      </a:pPr>
                      <a:r>
                        <a:t>리테일 입점 + 광고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1520" y="475488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0">
                <a:solidFill>
                  <a:srgbClr val="64748B"/>
                </a:solidFill>
              </a:defRPr>
            </a:pPr>
            <a:r>
              <a:t>산식: 판매량 × 소비자가 29,900원 — 계획 수립용 추정치 (실계약 데이터 아님)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0B1220"/>
                </a:solidFill>
              </a:defRPr>
            </a:pPr>
            <a:r>
              <a:t>4. 해외 진출 액션 플랜 (30·60·90일)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3474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75D5D"/>
                </a:solidFill>
              </a:defRPr>
            </a:pPr>
            <a:r>
              <a:t>~ 30일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011680"/>
            <a:ext cx="34747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 b="0">
                <a:solidFill>
                  <a:srgbClr val="0B1220"/>
                </a:solidFill>
              </a:defRPr>
            </a:pPr>
            <a:r>
              <a:t>☐  UL 인증 착수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97480"/>
            <a:ext cx="34747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 b="0">
                <a:solidFill>
                  <a:srgbClr val="0B1220"/>
                </a:solidFill>
              </a:defRPr>
            </a:pPr>
            <a:r>
              <a:t>☐  수출바우처 '해외규격인증' 신청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383280"/>
            <a:ext cx="34747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 b="0">
                <a:solidFill>
                  <a:srgbClr val="0B1220"/>
                </a:solidFill>
              </a:defRPr>
            </a:pPr>
            <a:r>
              <a:t>☐  아마존 셀러 계정 개설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80559" y="1371600"/>
            <a:ext cx="3474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75D5D"/>
                </a:solidFill>
              </a:defRPr>
            </a:pPr>
            <a:r>
              <a:t>31 ~ 60일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80559" y="2011680"/>
            <a:ext cx="34747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 b="0">
                <a:solidFill>
                  <a:srgbClr val="0B1220"/>
                </a:solidFill>
              </a:defRPr>
            </a:pPr>
            <a:r>
              <a:t>☐  아마존 리스팅 (상세페이지·홍보 사진)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80559" y="2697480"/>
            <a:ext cx="34747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 b="0">
                <a:solidFill>
                  <a:srgbClr val="0B1220"/>
                </a:solidFill>
              </a:defRPr>
            </a:pPr>
            <a:r>
              <a:t>☐  물류 파트너 계약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59" y="3383280"/>
            <a:ext cx="34747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 b="0">
                <a:solidFill>
                  <a:srgbClr val="0B1220"/>
                </a:solidFill>
              </a:defRPr>
            </a:pPr>
            <a:r>
              <a:t>☐  다국어 현지화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0" y="1371600"/>
            <a:ext cx="3474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75D5D"/>
                </a:solidFill>
              </a:defRPr>
            </a:pPr>
            <a:r>
              <a:t>61 ~ 90일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0" y="2011680"/>
            <a:ext cx="34747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 b="0">
                <a:solidFill>
                  <a:srgbClr val="0B1220"/>
                </a:solidFill>
              </a:defRPr>
            </a:pPr>
            <a:r>
              <a:t>☐  바이어 컨택 캠페인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0" y="2697480"/>
            <a:ext cx="34747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 b="0">
                <a:solidFill>
                  <a:srgbClr val="0B1220"/>
                </a:solidFill>
              </a:defRPr>
            </a:pPr>
            <a:r>
              <a:t>☐  전시회 참가 검토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0" y="3383280"/>
            <a:ext cx="34747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50" b="0">
                <a:solidFill>
                  <a:srgbClr val="0B1220"/>
                </a:solidFill>
              </a:defRPr>
            </a:pPr>
            <a:r>
              <a:t>☐  판매 데이터 리뷰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560320"/>
            <a:ext cx="10515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0B1220"/>
                </a:solidFill>
              </a:defRPr>
            </a:pPr>
            <a:r>
              <a:t>자료 올리면, 전략부터 서류까지 — 한 번에.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36576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64748B"/>
                </a:solidFill>
              </a:defRPr>
            </a:pPr>
            <a:r>
              <a:t>수출 준비 도우미 · AI+ 오픈데이터 챌린지 체험판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